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57" r:id="rId3"/>
    <p:sldId id="322" r:id="rId4"/>
    <p:sldId id="260" r:id="rId5"/>
    <p:sldId id="261" r:id="rId6"/>
    <p:sldId id="280" r:id="rId7"/>
    <p:sldId id="316" r:id="rId8"/>
    <p:sldId id="267" r:id="rId9"/>
    <p:sldId id="268" r:id="rId10"/>
    <p:sldId id="277" r:id="rId11"/>
    <p:sldId id="287" r:id="rId12"/>
    <p:sldId id="288" r:id="rId13"/>
    <p:sldId id="294" r:id="rId14"/>
    <p:sldId id="362" r:id="rId15"/>
    <p:sldId id="363" r:id="rId16"/>
    <p:sldId id="285" r:id="rId17"/>
    <p:sldId id="286" r:id="rId18"/>
    <p:sldId id="282" r:id="rId19"/>
    <p:sldId id="283" r:id="rId20"/>
    <p:sldId id="262" r:id="rId21"/>
    <p:sldId id="273" r:id="rId22"/>
    <p:sldId id="263" r:id="rId23"/>
    <p:sldId id="290" r:id="rId24"/>
    <p:sldId id="291" r:id="rId25"/>
    <p:sldId id="327" r:id="rId26"/>
    <p:sldId id="328" r:id="rId27"/>
    <p:sldId id="30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274" r:id="rId39"/>
    <p:sldId id="298" r:id="rId40"/>
    <p:sldId id="29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2" autoAdjust="0"/>
  </p:normalViewPr>
  <p:slideViewPr>
    <p:cSldViewPr>
      <p:cViewPr varScale="1">
        <p:scale>
          <a:sx n="154" d="100"/>
          <a:sy n="154" d="100"/>
        </p:scale>
        <p:origin x="53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65D7C4-3410-4D0F-B36E-554D22197CE6}" type="doc">
      <dgm:prSet loTypeId="urn:microsoft.com/office/officeart/2005/8/layout/chevron2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9DCB681B-A449-4B0F-BA50-7457DA02F5A9}">
      <dgm:prSet phldrT="[Text]"/>
      <dgm:spPr/>
      <dgm:t>
        <a:bodyPr/>
        <a:lstStyle/>
        <a:p>
          <a:r>
            <a:rPr lang="en-US" dirty="0"/>
            <a:t>32%</a:t>
          </a:r>
        </a:p>
      </dgm:t>
    </dgm:pt>
    <dgm:pt modelId="{FA5D46A2-D628-4286-85E9-674D60EAF93B}" type="parTrans" cxnId="{8517771E-83D0-40BC-B39D-2A23BF92DE2A}">
      <dgm:prSet/>
      <dgm:spPr/>
      <dgm:t>
        <a:bodyPr/>
        <a:lstStyle/>
        <a:p>
          <a:endParaRPr lang="en-US"/>
        </a:p>
      </dgm:t>
    </dgm:pt>
    <dgm:pt modelId="{059ABB7C-98CA-4BB1-8CBB-A0A9CC7E1955}" type="sibTrans" cxnId="{8517771E-83D0-40BC-B39D-2A23BF92DE2A}">
      <dgm:prSet/>
      <dgm:spPr/>
      <dgm:t>
        <a:bodyPr/>
        <a:lstStyle/>
        <a:p>
          <a:endParaRPr lang="en-US"/>
        </a:p>
      </dgm:t>
    </dgm:pt>
    <dgm:pt modelId="{E21E4EEB-49D4-459E-A41F-AD578CB2F078}">
      <dgm:prSet phldrT="[Text]"/>
      <dgm:spPr/>
      <dgm:t>
        <a:bodyPr/>
        <a:lstStyle/>
        <a:p>
          <a:r>
            <a:rPr lang="en-US" dirty="0"/>
            <a:t>Seven homework assignments</a:t>
          </a:r>
        </a:p>
      </dgm:t>
    </dgm:pt>
    <dgm:pt modelId="{FD726678-A338-4036-A7CC-A06EC8BC950C}" type="parTrans" cxnId="{5E03DD40-2876-497F-B032-E45935AA0E97}">
      <dgm:prSet/>
      <dgm:spPr/>
      <dgm:t>
        <a:bodyPr/>
        <a:lstStyle/>
        <a:p>
          <a:endParaRPr lang="en-US"/>
        </a:p>
      </dgm:t>
    </dgm:pt>
    <dgm:pt modelId="{FF2F222F-8F9B-4118-B542-950F520C517F}" type="sibTrans" cxnId="{5E03DD40-2876-497F-B032-E45935AA0E97}">
      <dgm:prSet/>
      <dgm:spPr/>
      <dgm:t>
        <a:bodyPr/>
        <a:lstStyle/>
        <a:p>
          <a:endParaRPr lang="en-US"/>
        </a:p>
      </dgm:t>
    </dgm:pt>
    <dgm:pt modelId="{539A618A-A785-4CBE-834D-15E1AC7FA285}">
      <dgm:prSet phldrT="[Text]"/>
      <dgm:spPr/>
      <dgm:t>
        <a:bodyPr/>
        <a:lstStyle/>
        <a:p>
          <a:r>
            <a:rPr lang="en-US" dirty="0"/>
            <a:t>5%</a:t>
          </a:r>
        </a:p>
      </dgm:t>
    </dgm:pt>
    <dgm:pt modelId="{17CA777D-D70B-4B9E-9EA2-6C89CB4E6FD1}" type="parTrans" cxnId="{AE2BA671-A5FA-4247-B975-64009B627A54}">
      <dgm:prSet/>
      <dgm:spPr/>
      <dgm:t>
        <a:bodyPr/>
        <a:lstStyle/>
        <a:p>
          <a:endParaRPr lang="en-US"/>
        </a:p>
      </dgm:t>
    </dgm:pt>
    <dgm:pt modelId="{BF1555F8-6ABB-472D-A276-963381F660B8}" type="sibTrans" cxnId="{AE2BA671-A5FA-4247-B975-64009B627A54}">
      <dgm:prSet/>
      <dgm:spPr/>
      <dgm:t>
        <a:bodyPr/>
        <a:lstStyle/>
        <a:p>
          <a:endParaRPr lang="en-US"/>
        </a:p>
      </dgm:t>
    </dgm:pt>
    <dgm:pt modelId="{D0E50B15-1CD6-4117-B423-D65A50F38DA7}">
      <dgm:prSet phldrT="[Text]"/>
      <dgm:spPr/>
      <dgm:t>
        <a:bodyPr/>
        <a:lstStyle/>
        <a:p>
          <a:r>
            <a:rPr lang="en-US" dirty="0"/>
            <a:t>Quizzes</a:t>
          </a:r>
        </a:p>
      </dgm:t>
    </dgm:pt>
    <dgm:pt modelId="{4D30B929-63B8-4995-90F8-A3BE494B4A77}" type="parTrans" cxnId="{BE3BB7AB-77DF-4B8C-A141-79BDFDF31AA9}">
      <dgm:prSet/>
      <dgm:spPr/>
      <dgm:t>
        <a:bodyPr/>
        <a:lstStyle/>
        <a:p>
          <a:endParaRPr lang="en-US"/>
        </a:p>
      </dgm:t>
    </dgm:pt>
    <dgm:pt modelId="{43A66D05-48BC-4E1C-86F8-997096A12987}" type="sibTrans" cxnId="{BE3BB7AB-77DF-4B8C-A141-79BDFDF31AA9}">
      <dgm:prSet/>
      <dgm:spPr/>
      <dgm:t>
        <a:bodyPr/>
        <a:lstStyle/>
        <a:p>
          <a:endParaRPr lang="en-US"/>
        </a:p>
      </dgm:t>
    </dgm:pt>
    <dgm:pt modelId="{ACA58715-8D12-4292-B435-9F1E4398AC26}">
      <dgm:prSet phldrT="[Text]"/>
      <dgm:spPr/>
      <dgm:t>
        <a:bodyPr/>
        <a:lstStyle/>
        <a:p>
          <a:r>
            <a:rPr lang="en-US" dirty="0"/>
            <a:t>45%</a:t>
          </a:r>
        </a:p>
      </dgm:t>
    </dgm:pt>
    <dgm:pt modelId="{4CC96750-F115-4921-A546-2E76B21D3670}" type="parTrans" cxnId="{DF485D42-F8BF-45FA-8333-28E27A592E22}">
      <dgm:prSet/>
      <dgm:spPr/>
      <dgm:t>
        <a:bodyPr/>
        <a:lstStyle/>
        <a:p>
          <a:endParaRPr lang="en-US"/>
        </a:p>
      </dgm:t>
    </dgm:pt>
    <dgm:pt modelId="{9833F1AB-0D0C-4045-B73F-C06F69021C63}" type="sibTrans" cxnId="{DF485D42-F8BF-45FA-8333-28E27A592E22}">
      <dgm:prSet/>
      <dgm:spPr/>
      <dgm:t>
        <a:bodyPr/>
        <a:lstStyle/>
        <a:p>
          <a:endParaRPr lang="en-US"/>
        </a:p>
      </dgm:t>
    </dgm:pt>
    <dgm:pt modelId="{2ED8F00E-4085-4DEA-9074-DA603C7CAA63}">
      <dgm:prSet phldrT="[Text]"/>
      <dgm:spPr/>
      <dgm:t>
        <a:bodyPr/>
        <a:lstStyle/>
        <a:p>
          <a:r>
            <a:rPr lang="en-US" dirty="0"/>
            <a:t>Three equally weighted midterm exams</a:t>
          </a:r>
        </a:p>
      </dgm:t>
    </dgm:pt>
    <dgm:pt modelId="{0215FEE2-FD4B-4001-BBCC-70BF01A936E4}" type="parTrans" cxnId="{C9B73D1F-B8CB-4DBC-B449-101FE90BF9CF}">
      <dgm:prSet/>
      <dgm:spPr/>
      <dgm:t>
        <a:bodyPr/>
        <a:lstStyle/>
        <a:p>
          <a:endParaRPr lang="en-US"/>
        </a:p>
      </dgm:t>
    </dgm:pt>
    <dgm:pt modelId="{E78F7E6D-539E-41C6-8463-933B09C5BB7E}" type="sibTrans" cxnId="{C9B73D1F-B8CB-4DBC-B449-101FE90BF9CF}">
      <dgm:prSet/>
      <dgm:spPr/>
      <dgm:t>
        <a:bodyPr/>
        <a:lstStyle/>
        <a:p>
          <a:endParaRPr lang="en-US"/>
        </a:p>
      </dgm:t>
    </dgm:pt>
    <dgm:pt modelId="{29A1DD6D-8568-44D5-ABCA-FB06CB2BC61C}">
      <dgm:prSet phldrT="[Text]"/>
      <dgm:spPr/>
      <dgm:t>
        <a:bodyPr/>
        <a:lstStyle/>
        <a:p>
          <a:r>
            <a:rPr lang="en-US" dirty="0"/>
            <a:t>15%</a:t>
          </a:r>
        </a:p>
      </dgm:t>
    </dgm:pt>
    <dgm:pt modelId="{41A0DA07-F0A0-4FE2-A89C-EA9BE3F30519}" type="parTrans" cxnId="{A8C760F8-FF66-485F-9DBE-9F01FAE07C79}">
      <dgm:prSet/>
      <dgm:spPr/>
      <dgm:t>
        <a:bodyPr/>
        <a:lstStyle/>
        <a:p>
          <a:endParaRPr lang="en-US"/>
        </a:p>
      </dgm:t>
    </dgm:pt>
    <dgm:pt modelId="{0D41B8B3-8476-4DE7-86C2-4AC36B46625A}" type="sibTrans" cxnId="{A8C760F8-FF66-485F-9DBE-9F01FAE07C79}">
      <dgm:prSet/>
      <dgm:spPr/>
      <dgm:t>
        <a:bodyPr/>
        <a:lstStyle/>
        <a:p>
          <a:endParaRPr lang="en-US"/>
        </a:p>
      </dgm:t>
    </dgm:pt>
    <dgm:pt modelId="{6C8FE3EF-81C4-49AD-A060-D34DDBF4226E}">
      <dgm:prSet phldrT="[Text]"/>
      <dgm:spPr/>
      <dgm:t>
        <a:bodyPr/>
        <a:lstStyle/>
        <a:p>
          <a:r>
            <a:rPr lang="en-US" dirty="0"/>
            <a:t>Final exam</a:t>
          </a:r>
        </a:p>
      </dgm:t>
    </dgm:pt>
    <dgm:pt modelId="{A3C805E0-26D0-4B82-995A-43A7C6420FC4}" type="parTrans" cxnId="{4E230D9F-82D3-443A-A4F7-7FA8CDEF96A1}">
      <dgm:prSet/>
      <dgm:spPr/>
      <dgm:t>
        <a:bodyPr/>
        <a:lstStyle/>
        <a:p>
          <a:endParaRPr lang="en-US"/>
        </a:p>
      </dgm:t>
    </dgm:pt>
    <dgm:pt modelId="{8502C190-A553-4F67-96C0-0A6926E0AC33}" type="sibTrans" cxnId="{4E230D9F-82D3-443A-A4F7-7FA8CDEF96A1}">
      <dgm:prSet/>
      <dgm:spPr/>
      <dgm:t>
        <a:bodyPr/>
        <a:lstStyle/>
        <a:p>
          <a:endParaRPr lang="en-US"/>
        </a:p>
      </dgm:t>
    </dgm:pt>
    <dgm:pt modelId="{5D2F2FA6-9A30-46FB-9D3E-DF3FFE8F6F0C}">
      <dgm:prSet phldrT="[Text]"/>
      <dgm:spPr/>
      <dgm:t>
        <a:bodyPr/>
        <a:lstStyle/>
        <a:p>
          <a:r>
            <a:rPr lang="en-US" dirty="0"/>
            <a:t>3%</a:t>
          </a:r>
        </a:p>
      </dgm:t>
    </dgm:pt>
    <dgm:pt modelId="{D062E9D3-F080-4655-AC11-527B8860EF85}" type="parTrans" cxnId="{FECFDB4C-B94F-4E86-A846-88FE5116E7EF}">
      <dgm:prSet/>
      <dgm:spPr/>
      <dgm:t>
        <a:bodyPr/>
        <a:lstStyle/>
        <a:p>
          <a:endParaRPr lang="en-US"/>
        </a:p>
      </dgm:t>
    </dgm:pt>
    <dgm:pt modelId="{68BF1DFC-A24E-4C90-9E8A-03FF6EB7DF77}" type="sibTrans" cxnId="{FECFDB4C-B94F-4E86-A846-88FE5116E7EF}">
      <dgm:prSet/>
      <dgm:spPr/>
      <dgm:t>
        <a:bodyPr/>
        <a:lstStyle/>
        <a:p>
          <a:endParaRPr lang="en-US"/>
        </a:p>
      </dgm:t>
    </dgm:pt>
    <dgm:pt modelId="{75B39F3A-397F-4262-A290-4B3CC04D0548}">
      <dgm:prSet phldrT="[Text]"/>
      <dgm:spPr/>
      <dgm:t>
        <a:bodyPr/>
        <a:lstStyle/>
        <a:p>
          <a:r>
            <a:rPr lang="en-US" dirty="0"/>
            <a:t>Three-sentence reading summaries</a:t>
          </a:r>
        </a:p>
      </dgm:t>
    </dgm:pt>
    <dgm:pt modelId="{FA707E40-4357-4AE5-9671-7A3B45AD0C52}" type="parTrans" cxnId="{0F5A91BD-06BC-4099-9B2E-B3EAA0E3D98A}">
      <dgm:prSet/>
      <dgm:spPr/>
      <dgm:t>
        <a:bodyPr/>
        <a:lstStyle/>
        <a:p>
          <a:endParaRPr lang="en-US"/>
        </a:p>
      </dgm:t>
    </dgm:pt>
    <dgm:pt modelId="{F65CF686-AC9C-4B79-94A2-E12C38F6A7C4}" type="sibTrans" cxnId="{0F5A91BD-06BC-4099-9B2E-B3EAA0E3D98A}">
      <dgm:prSet/>
      <dgm:spPr/>
      <dgm:t>
        <a:bodyPr/>
        <a:lstStyle/>
        <a:p>
          <a:endParaRPr lang="en-US"/>
        </a:p>
      </dgm:t>
    </dgm:pt>
    <dgm:pt modelId="{5FBAFC0E-7DA1-4306-8A55-11D55F8855FE}" type="pres">
      <dgm:prSet presAssocID="{7D65D7C4-3410-4D0F-B36E-554D22197CE6}" presName="linearFlow" presStyleCnt="0">
        <dgm:presLayoutVars>
          <dgm:dir/>
          <dgm:animLvl val="lvl"/>
          <dgm:resizeHandles val="exact"/>
        </dgm:presLayoutVars>
      </dgm:prSet>
      <dgm:spPr/>
    </dgm:pt>
    <dgm:pt modelId="{6A4B5EB3-2B54-461B-8FEB-C23CB7E64CB9}" type="pres">
      <dgm:prSet presAssocID="{9DCB681B-A449-4B0F-BA50-7457DA02F5A9}" presName="composite" presStyleCnt="0"/>
      <dgm:spPr/>
    </dgm:pt>
    <dgm:pt modelId="{B2E9252A-9110-47DD-99A9-4B4FFF804121}" type="pres">
      <dgm:prSet presAssocID="{9DCB681B-A449-4B0F-BA50-7457DA02F5A9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FA66920B-8472-48DC-9AE9-58BA76ED5B1B}" type="pres">
      <dgm:prSet presAssocID="{9DCB681B-A449-4B0F-BA50-7457DA02F5A9}" presName="descendantText" presStyleLbl="alignAcc1" presStyleIdx="0" presStyleCnt="5">
        <dgm:presLayoutVars>
          <dgm:bulletEnabled val="1"/>
        </dgm:presLayoutVars>
      </dgm:prSet>
      <dgm:spPr/>
    </dgm:pt>
    <dgm:pt modelId="{B9095857-0666-4452-BA35-D2688619F596}" type="pres">
      <dgm:prSet presAssocID="{059ABB7C-98CA-4BB1-8CBB-A0A9CC7E1955}" presName="sp" presStyleCnt="0"/>
      <dgm:spPr/>
    </dgm:pt>
    <dgm:pt modelId="{6A02C48A-46DA-43B8-9BD2-B0634DF822B4}" type="pres">
      <dgm:prSet presAssocID="{5D2F2FA6-9A30-46FB-9D3E-DF3FFE8F6F0C}" presName="composite" presStyleCnt="0"/>
      <dgm:spPr/>
    </dgm:pt>
    <dgm:pt modelId="{E63A3C9E-06BF-4772-82E9-ED8B89CE8982}" type="pres">
      <dgm:prSet presAssocID="{5D2F2FA6-9A30-46FB-9D3E-DF3FFE8F6F0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5ED082F0-5980-48F8-8300-541F71E76E5E}" type="pres">
      <dgm:prSet presAssocID="{5D2F2FA6-9A30-46FB-9D3E-DF3FFE8F6F0C}" presName="descendantText" presStyleLbl="alignAcc1" presStyleIdx="1" presStyleCnt="5">
        <dgm:presLayoutVars>
          <dgm:bulletEnabled val="1"/>
        </dgm:presLayoutVars>
      </dgm:prSet>
      <dgm:spPr/>
    </dgm:pt>
    <dgm:pt modelId="{D9D9E265-5AC4-4323-8B04-5AB767413463}" type="pres">
      <dgm:prSet presAssocID="{68BF1DFC-A24E-4C90-9E8A-03FF6EB7DF77}" presName="sp" presStyleCnt="0"/>
      <dgm:spPr/>
    </dgm:pt>
    <dgm:pt modelId="{66B8F29C-7835-4494-9B40-09000E4BD752}" type="pres">
      <dgm:prSet presAssocID="{539A618A-A785-4CBE-834D-15E1AC7FA285}" presName="composite" presStyleCnt="0"/>
      <dgm:spPr/>
    </dgm:pt>
    <dgm:pt modelId="{87C122AB-0EA2-40B6-A83C-BF4CF7F7781B}" type="pres">
      <dgm:prSet presAssocID="{539A618A-A785-4CBE-834D-15E1AC7FA285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67DB148C-E805-4DA1-BE2B-620F67ABD829}" type="pres">
      <dgm:prSet presAssocID="{539A618A-A785-4CBE-834D-15E1AC7FA285}" presName="descendantText" presStyleLbl="alignAcc1" presStyleIdx="2" presStyleCnt="5">
        <dgm:presLayoutVars>
          <dgm:bulletEnabled val="1"/>
        </dgm:presLayoutVars>
      </dgm:prSet>
      <dgm:spPr/>
    </dgm:pt>
    <dgm:pt modelId="{F1F9BD5F-FC69-4CEC-8869-2D76DD543E0B}" type="pres">
      <dgm:prSet presAssocID="{BF1555F8-6ABB-472D-A276-963381F660B8}" presName="sp" presStyleCnt="0"/>
      <dgm:spPr/>
    </dgm:pt>
    <dgm:pt modelId="{0E41612E-D025-4971-A820-AE0DF88A2793}" type="pres">
      <dgm:prSet presAssocID="{ACA58715-8D12-4292-B435-9F1E4398AC26}" presName="composite" presStyleCnt="0"/>
      <dgm:spPr/>
    </dgm:pt>
    <dgm:pt modelId="{58E74281-39E3-4C9C-BF5D-A553E10C4AEC}" type="pres">
      <dgm:prSet presAssocID="{ACA58715-8D12-4292-B435-9F1E4398AC26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A3284DF5-C2A4-4426-84F8-E58093051C31}" type="pres">
      <dgm:prSet presAssocID="{ACA58715-8D12-4292-B435-9F1E4398AC26}" presName="descendantText" presStyleLbl="alignAcc1" presStyleIdx="3" presStyleCnt="5">
        <dgm:presLayoutVars>
          <dgm:bulletEnabled val="1"/>
        </dgm:presLayoutVars>
      </dgm:prSet>
      <dgm:spPr/>
    </dgm:pt>
    <dgm:pt modelId="{6C8687AE-1068-4CCC-B816-EC068E7DF847}" type="pres">
      <dgm:prSet presAssocID="{9833F1AB-0D0C-4045-B73F-C06F69021C63}" presName="sp" presStyleCnt="0"/>
      <dgm:spPr/>
    </dgm:pt>
    <dgm:pt modelId="{9B240B52-51C1-4F19-891E-82C4708D6F65}" type="pres">
      <dgm:prSet presAssocID="{29A1DD6D-8568-44D5-ABCA-FB06CB2BC61C}" presName="composite" presStyleCnt="0"/>
      <dgm:spPr/>
    </dgm:pt>
    <dgm:pt modelId="{DA4376E4-83D8-470B-80C1-56C62DB1AE10}" type="pres">
      <dgm:prSet presAssocID="{29A1DD6D-8568-44D5-ABCA-FB06CB2BC61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DF52BF16-E779-43E4-9F6F-5D21EFEE09DE}" type="pres">
      <dgm:prSet presAssocID="{29A1DD6D-8568-44D5-ABCA-FB06CB2BC61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8517771E-83D0-40BC-B39D-2A23BF92DE2A}" srcId="{7D65D7C4-3410-4D0F-B36E-554D22197CE6}" destId="{9DCB681B-A449-4B0F-BA50-7457DA02F5A9}" srcOrd="0" destOrd="0" parTransId="{FA5D46A2-D628-4286-85E9-674D60EAF93B}" sibTransId="{059ABB7C-98CA-4BB1-8CBB-A0A9CC7E1955}"/>
    <dgm:cxn modelId="{C9B73D1F-B8CB-4DBC-B449-101FE90BF9CF}" srcId="{ACA58715-8D12-4292-B435-9F1E4398AC26}" destId="{2ED8F00E-4085-4DEA-9074-DA603C7CAA63}" srcOrd="0" destOrd="0" parTransId="{0215FEE2-FD4B-4001-BBCC-70BF01A936E4}" sibTransId="{E78F7E6D-539E-41C6-8463-933B09C5BB7E}"/>
    <dgm:cxn modelId="{80AEC224-F9C2-4D82-8BA1-2D6D23681855}" type="presOf" srcId="{E21E4EEB-49D4-459E-A41F-AD578CB2F078}" destId="{FA66920B-8472-48DC-9AE9-58BA76ED5B1B}" srcOrd="0" destOrd="0" presId="urn:microsoft.com/office/officeart/2005/8/layout/chevron2"/>
    <dgm:cxn modelId="{972D3A30-71A8-4359-BE38-E46C0F6A103C}" type="presOf" srcId="{29A1DD6D-8568-44D5-ABCA-FB06CB2BC61C}" destId="{DA4376E4-83D8-470B-80C1-56C62DB1AE10}" srcOrd="0" destOrd="0" presId="urn:microsoft.com/office/officeart/2005/8/layout/chevron2"/>
    <dgm:cxn modelId="{58FC8336-0870-48E5-9692-BF60129ADE90}" type="presOf" srcId="{75B39F3A-397F-4262-A290-4B3CC04D0548}" destId="{5ED082F0-5980-48F8-8300-541F71E76E5E}" srcOrd="0" destOrd="0" presId="urn:microsoft.com/office/officeart/2005/8/layout/chevron2"/>
    <dgm:cxn modelId="{5E03DD40-2876-497F-B032-E45935AA0E97}" srcId="{9DCB681B-A449-4B0F-BA50-7457DA02F5A9}" destId="{E21E4EEB-49D4-459E-A41F-AD578CB2F078}" srcOrd="0" destOrd="0" parTransId="{FD726678-A338-4036-A7CC-A06EC8BC950C}" sibTransId="{FF2F222F-8F9B-4118-B542-950F520C517F}"/>
    <dgm:cxn modelId="{D8AFF261-FA82-4737-ADC4-8783362E5D21}" type="presOf" srcId="{539A618A-A785-4CBE-834D-15E1AC7FA285}" destId="{87C122AB-0EA2-40B6-A83C-BF4CF7F7781B}" srcOrd="0" destOrd="0" presId="urn:microsoft.com/office/officeart/2005/8/layout/chevron2"/>
    <dgm:cxn modelId="{DF485D42-F8BF-45FA-8333-28E27A592E22}" srcId="{7D65D7C4-3410-4D0F-B36E-554D22197CE6}" destId="{ACA58715-8D12-4292-B435-9F1E4398AC26}" srcOrd="3" destOrd="0" parTransId="{4CC96750-F115-4921-A546-2E76B21D3670}" sibTransId="{9833F1AB-0D0C-4045-B73F-C06F69021C63}"/>
    <dgm:cxn modelId="{FECFDB4C-B94F-4E86-A846-88FE5116E7EF}" srcId="{7D65D7C4-3410-4D0F-B36E-554D22197CE6}" destId="{5D2F2FA6-9A30-46FB-9D3E-DF3FFE8F6F0C}" srcOrd="1" destOrd="0" parTransId="{D062E9D3-F080-4655-AC11-527B8860EF85}" sibTransId="{68BF1DFC-A24E-4C90-9E8A-03FF6EB7DF77}"/>
    <dgm:cxn modelId="{AE2BA671-A5FA-4247-B975-64009B627A54}" srcId="{7D65D7C4-3410-4D0F-B36E-554D22197CE6}" destId="{539A618A-A785-4CBE-834D-15E1AC7FA285}" srcOrd="2" destOrd="0" parTransId="{17CA777D-D70B-4B9E-9EA2-6C89CB4E6FD1}" sibTransId="{BF1555F8-6ABB-472D-A276-963381F660B8}"/>
    <dgm:cxn modelId="{9745FF57-B5C2-4C22-AF78-16E2EDA8C508}" type="presOf" srcId="{7D65D7C4-3410-4D0F-B36E-554D22197CE6}" destId="{5FBAFC0E-7DA1-4306-8A55-11D55F8855FE}" srcOrd="0" destOrd="0" presId="urn:microsoft.com/office/officeart/2005/8/layout/chevron2"/>
    <dgm:cxn modelId="{6C52405A-9057-4D54-8A4C-C549C4903B03}" type="presOf" srcId="{2ED8F00E-4085-4DEA-9074-DA603C7CAA63}" destId="{A3284DF5-C2A4-4426-84F8-E58093051C31}" srcOrd="0" destOrd="0" presId="urn:microsoft.com/office/officeart/2005/8/layout/chevron2"/>
    <dgm:cxn modelId="{4E230D9F-82D3-443A-A4F7-7FA8CDEF96A1}" srcId="{29A1DD6D-8568-44D5-ABCA-FB06CB2BC61C}" destId="{6C8FE3EF-81C4-49AD-A060-D34DDBF4226E}" srcOrd="0" destOrd="0" parTransId="{A3C805E0-26D0-4B82-995A-43A7C6420FC4}" sibTransId="{8502C190-A553-4F67-96C0-0A6926E0AC33}"/>
    <dgm:cxn modelId="{BE3BB7AB-77DF-4B8C-A141-79BDFDF31AA9}" srcId="{539A618A-A785-4CBE-834D-15E1AC7FA285}" destId="{D0E50B15-1CD6-4117-B423-D65A50F38DA7}" srcOrd="0" destOrd="0" parTransId="{4D30B929-63B8-4995-90F8-A3BE494B4A77}" sibTransId="{43A66D05-48BC-4E1C-86F8-997096A12987}"/>
    <dgm:cxn modelId="{0C22F7BC-2E31-4DD9-B2F7-FC93F7FA5BE1}" type="presOf" srcId="{ACA58715-8D12-4292-B435-9F1E4398AC26}" destId="{58E74281-39E3-4C9C-BF5D-A553E10C4AEC}" srcOrd="0" destOrd="0" presId="urn:microsoft.com/office/officeart/2005/8/layout/chevron2"/>
    <dgm:cxn modelId="{0F5A91BD-06BC-4099-9B2E-B3EAA0E3D98A}" srcId="{5D2F2FA6-9A30-46FB-9D3E-DF3FFE8F6F0C}" destId="{75B39F3A-397F-4262-A290-4B3CC04D0548}" srcOrd="0" destOrd="0" parTransId="{FA707E40-4357-4AE5-9671-7A3B45AD0C52}" sibTransId="{F65CF686-AC9C-4B79-94A2-E12C38F6A7C4}"/>
    <dgm:cxn modelId="{1B7CACC1-2D14-4D29-ADE4-4A1EB1502171}" type="presOf" srcId="{D0E50B15-1CD6-4117-B423-D65A50F38DA7}" destId="{67DB148C-E805-4DA1-BE2B-620F67ABD829}" srcOrd="0" destOrd="0" presId="urn:microsoft.com/office/officeart/2005/8/layout/chevron2"/>
    <dgm:cxn modelId="{0F629FCB-424D-491C-B7B8-7E802ADACA07}" type="presOf" srcId="{9DCB681B-A449-4B0F-BA50-7457DA02F5A9}" destId="{B2E9252A-9110-47DD-99A9-4B4FFF804121}" srcOrd="0" destOrd="0" presId="urn:microsoft.com/office/officeart/2005/8/layout/chevron2"/>
    <dgm:cxn modelId="{314C5CCE-2387-40A6-9CF3-0D3DE4B8958A}" type="presOf" srcId="{5D2F2FA6-9A30-46FB-9D3E-DF3FFE8F6F0C}" destId="{E63A3C9E-06BF-4772-82E9-ED8B89CE8982}" srcOrd="0" destOrd="0" presId="urn:microsoft.com/office/officeart/2005/8/layout/chevron2"/>
    <dgm:cxn modelId="{7CCFFED8-1006-491B-81B7-7515844AFCE1}" type="presOf" srcId="{6C8FE3EF-81C4-49AD-A060-D34DDBF4226E}" destId="{DF52BF16-E779-43E4-9F6F-5D21EFEE09DE}" srcOrd="0" destOrd="0" presId="urn:microsoft.com/office/officeart/2005/8/layout/chevron2"/>
    <dgm:cxn modelId="{A8C760F8-FF66-485F-9DBE-9F01FAE07C79}" srcId="{7D65D7C4-3410-4D0F-B36E-554D22197CE6}" destId="{29A1DD6D-8568-44D5-ABCA-FB06CB2BC61C}" srcOrd="4" destOrd="0" parTransId="{41A0DA07-F0A0-4FE2-A89C-EA9BE3F30519}" sibTransId="{0D41B8B3-8476-4DE7-86C2-4AC36B46625A}"/>
    <dgm:cxn modelId="{C8428940-DD08-4D5E-80C6-D2CAC18C2007}" type="presParOf" srcId="{5FBAFC0E-7DA1-4306-8A55-11D55F8855FE}" destId="{6A4B5EB3-2B54-461B-8FEB-C23CB7E64CB9}" srcOrd="0" destOrd="0" presId="urn:microsoft.com/office/officeart/2005/8/layout/chevron2"/>
    <dgm:cxn modelId="{D6A252C5-0B97-4A17-9517-CF3003402CB0}" type="presParOf" srcId="{6A4B5EB3-2B54-461B-8FEB-C23CB7E64CB9}" destId="{B2E9252A-9110-47DD-99A9-4B4FFF804121}" srcOrd="0" destOrd="0" presId="urn:microsoft.com/office/officeart/2005/8/layout/chevron2"/>
    <dgm:cxn modelId="{9ED2585C-FF4B-4FE5-B628-219BE93AC13A}" type="presParOf" srcId="{6A4B5EB3-2B54-461B-8FEB-C23CB7E64CB9}" destId="{FA66920B-8472-48DC-9AE9-58BA76ED5B1B}" srcOrd="1" destOrd="0" presId="urn:microsoft.com/office/officeart/2005/8/layout/chevron2"/>
    <dgm:cxn modelId="{05FCFCB5-D1D2-4B5C-8D56-0155363C34FC}" type="presParOf" srcId="{5FBAFC0E-7DA1-4306-8A55-11D55F8855FE}" destId="{B9095857-0666-4452-BA35-D2688619F596}" srcOrd="1" destOrd="0" presId="urn:microsoft.com/office/officeart/2005/8/layout/chevron2"/>
    <dgm:cxn modelId="{36ECB51C-ABBC-448D-904B-7A84C40B84CF}" type="presParOf" srcId="{5FBAFC0E-7DA1-4306-8A55-11D55F8855FE}" destId="{6A02C48A-46DA-43B8-9BD2-B0634DF822B4}" srcOrd="2" destOrd="0" presId="urn:microsoft.com/office/officeart/2005/8/layout/chevron2"/>
    <dgm:cxn modelId="{AD68DD6F-C3B9-46E8-BABC-6A61B488B281}" type="presParOf" srcId="{6A02C48A-46DA-43B8-9BD2-B0634DF822B4}" destId="{E63A3C9E-06BF-4772-82E9-ED8B89CE8982}" srcOrd="0" destOrd="0" presId="urn:microsoft.com/office/officeart/2005/8/layout/chevron2"/>
    <dgm:cxn modelId="{C419A3C3-A37F-4704-8BE8-427298583217}" type="presParOf" srcId="{6A02C48A-46DA-43B8-9BD2-B0634DF822B4}" destId="{5ED082F0-5980-48F8-8300-541F71E76E5E}" srcOrd="1" destOrd="0" presId="urn:microsoft.com/office/officeart/2005/8/layout/chevron2"/>
    <dgm:cxn modelId="{51083356-2B19-4D04-A50D-E044FB192B7D}" type="presParOf" srcId="{5FBAFC0E-7DA1-4306-8A55-11D55F8855FE}" destId="{D9D9E265-5AC4-4323-8B04-5AB767413463}" srcOrd="3" destOrd="0" presId="urn:microsoft.com/office/officeart/2005/8/layout/chevron2"/>
    <dgm:cxn modelId="{8A79E4AD-FE15-4B37-8624-9D29D084A8CF}" type="presParOf" srcId="{5FBAFC0E-7DA1-4306-8A55-11D55F8855FE}" destId="{66B8F29C-7835-4494-9B40-09000E4BD752}" srcOrd="4" destOrd="0" presId="urn:microsoft.com/office/officeart/2005/8/layout/chevron2"/>
    <dgm:cxn modelId="{1498E50F-9331-4B1E-9CCB-EC2E9238D258}" type="presParOf" srcId="{66B8F29C-7835-4494-9B40-09000E4BD752}" destId="{87C122AB-0EA2-40B6-A83C-BF4CF7F7781B}" srcOrd="0" destOrd="0" presId="urn:microsoft.com/office/officeart/2005/8/layout/chevron2"/>
    <dgm:cxn modelId="{FA553150-5607-4004-99AB-146305DE40C6}" type="presParOf" srcId="{66B8F29C-7835-4494-9B40-09000E4BD752}" destId="{67DB148C-E805-4DA1-BE2B-620F67ABD829}" srcOrd="1" destOrd="0" presId="urn:microsoft.com/office/officeart/2005/8/layout/chevron2"/>
    <dgm:cxn modelId="{68B8356D-3A7F-4C0E-B7EA-F7515D76FC9E}" type="presParOf" srcId="{5FBAFC0E-7DA1-4306-8A55-11D55F8855FE}" destId="{F1F9BD5F-FC69-4CEC-8869-2D76DD543E0B}" srcOrd="5" destOrd="0" presId="urn:microsoft.com/office/officeart/2005/8/layout/chevron2"/>
    <dgm:cxn modelId="{4ED80930-D15F-4E90-B05D-0CD31EF74FB2}" type="presParOf" srcId="{5FBAFC0E-7DA1-4306-8A55-11D55F8855FE}" destId="{0E41612E-D025-4971-A820-AE0DF88A2793}" srcOrd="6" destOrd="0" presId="urn:microsoft.com/office/officeart/2005/8/layout/chevron2"/>
    <dgm:cxn modelId="{DC74FE90-E33B-40E7-927C-912588F900BF}" type="presParOf" srcId="{0E41612E-D025-4971-A820-AE0DF88A2793}" destId="{58E74281-39E3-4C9C-BF5D-A553E10C4AEC}" srcOrd="0" destOrd="0" presId="urn:microsoft.com/office/officeart/2005/8/layout/chevron2"/>
    <dgm:cxn modelId="{E19F321A-852E-4FB1-BED1-4CA72BA3CB21}" type="presParOf" srcId="{0E41612E-D025-4971-A820-AE0DF88A2793}" destId="{A3284DF5-C2A4-4426-84F8-E58093051C31}" srcOrd="1" destOrd="0" presId="urn:microsoft.com/office/officeart/2005/8/layout/chevron2"/>
    <dgm:cxn modelId="{65D07DC7-3168-427B-8FF8-8049771EC61E}" type="presParOf" srcId="{5FBAFC0E-7DA1-4306-8A55-11D55F8855FE}" destId="{6C8687AE-1068-4CCC-B816-EC068E7DF847}" srcOrd="7" destOrd="0" presId="urn:microsoft.com/office/officeart/2005/8/layout/chevron2"/>
    <dgm:cxn modelId="{A6C04533-FB10-4836-A697-D44AC1012777}" type="presParOf" srcId="{5FBAFC0E-7DA1-4306-8A55-11D55F8855FE}" destId="{9B240B52-51C1-4F19-891E-82C4708D6F65}" srcOrd="8" destOrd="0" presId="urn:microsoft.com/office/officeart/2005/8/layout/chevron2"/>
    <dgm:cxn modelId="{53ECCF14-6366-4D92-B16D-9EAD89FB29E0}" type="presParOf" srcId="{9B240B52-51C1-4F19-891E-82C4708D6F65}" destId="{DA4376E4-83D8-470B-80C1-56C62DB1AE10}" srcOrd="0" destOrd="0" presId="urn:microsoft.com/office/officeart/2005/8/layout/chevron2"/>
    <dgm:cxn modelId="{951605F6-4815-4073-AA4E-A7E4132BD09E}" type="presParOf" srcId="{9B240B52-51C1-4F19-891E-82C4708D6F65}" destId="{DF52BF16-E779-43E4-9F6F-5D21EFEE09D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9252A-9110-47DD-99A9-4B4FFF804121}">
      <dsp:nvSpPr>
        <dsp:cNvPr id="0" name=""/>
        <dsp:cNvSpPr/>
      </dsp:nvSpPr>
      <dsp:spPr>
        <a:xfrm rot="5400000">
          <a:off x="-152806" y="154952"/>
          <a:ext cx="1018708" cy="71309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32%</a:t>
          </a:r>
        </a:p>
      </dsp:txBody>
      <dsp:txXfrm rot="-5400000">
        <a:off x="1" y="358694"/>
        <a:ext cx="713095" cy="305613"/>
      </dsp:txXfrm>
    </dsp:sp>
    <dsp:sp modelId="{FA66920B-8472-48DC-9AE9-58BA76ED5B1B}">
      <dsp:nvSpPr>
        <dsp:cNvPr id="0" name=""/>
        <dsp:cNvSpPr/>
      </dsp:nvSpPr>
      <dsp:spPr>
        <a:xfrm rot="5400000">
          <a:off x="5511867" y="-4796625"/>
          <a:ext cx="662160" cy="102597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Seven homework assignments</a:t>
          </a:r>
        </a:p>
      </dsp:txBody>
      <dsp:txXfrm rot="-5400000">
        <a:off x="713095" y="34471"/>
        <a:ext cx="10227380" cy="597512"/>
      </dsp:txXfrm>
    </dsp:sp>
    <dsp:sp modelId="{E63A3C9E-06BF-4772-82E9-ED8B89CE8982}">
      <dsp:nvSpPr>
        <dsp:cNvPr id="0" name=""/>
        <dsp:cNvSpPr/>
      </dsp:nvSpPr>
      <dsp:spPr>
        <a:xfrm rot="5400000">
          <a:off x="-152806" y="1055695"/>
          <a:ext cx="1018708" cy="71309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3%</a:t>
          </a:r>
        </a:p>
      </dsp:txBody>
      <dsp:txXfrm rot="-5400000">
        <a:off x="1" y="1259437"/>
        <a:ext cx="713095" cy="305613"/>
      </dsp:txXfrm>
    </dsp:sp>
    <dsp:sp modelId="{5ED082F0-5980-48F8-8300-541F71E76E5E}">
      <dsp:nvSpPr>
        <dsp:cNvPr id="0" name=""/>
        <dsp:cNvSpPr/>
      </dsp:nvSpPr>
      <dsp:spPr>
        <a:xfrm rot="5400000">
          <a:off x="5511867" y="-3895882"/>
          <a:ext cx="662160" cy="102597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Three-sentence reading summaries</a:t>
          </a:r>
        </a:p>
      </dsp:txBody>
      <dsp:txXfrm rot="-5400000">
        <a:off x="713095" y="935214"/>
        <a:ext cx="10227380" cy="597512"/>
      </dsp:txXfrm>
    </dsp:sp>
    <dsp:sp modelId="{87C122AB-0EA2-40B6-A83C-BF4CF7F7781B}">
      <dsp:nvSpPr>
        <dsp:cNvPr id="0" name=""/>
        <dsp:cNvSpPr/>
      </dsp:nvSpPr>
      <dsp:spPr>
        <a:xfrm rot="5400000">
          <a:off x="-152806" y="1956439"/>
          <a:ext cx="1018708" cy="71309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5%</a:t>
          </a:r>
        </a:p>
      </dsp:txBody>
      <dsp:txXfrm rot="-5400000">
        <a:off x="1" y="2160181"/>
        <a:ext cx="713095" cy="305613"/>
      </dsp:txXfrm>
    </dsp:sp>
    <dsp:sp modelId="{67DB148C-E805-4DA1-BE2B-620F67ABD829}">
      <dsp:nvSpPr>
        <dsp:cNvPr id="0" name=""/>
        <dsp:cNvSpPr/>
      </dsp:nvSpPr>
      <dsp:spPr>
        <a:xfrm rot="5400000">
          <a:off x="5511867" y="-2995139"/>
          <a:ext cx="662160" cy="102597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Quizzes</a:t>
          </a:r>
        </a:p>
      </dsp:txBody>
      <dsp:txXfrm rot="-5400000">
        <a:off x="713095" y="1835957"/>
        <a:ext cx="10227380" cy="597512"/>
      </dsp:txXfrm>
    </dsp:sp>
    <dsp:sp modelId="{58E74281-39E3-4C9C-BF5D-A553E10C4AEC}">
      <dsp:nvSpPr>
        <dsp:cNvPr id="0" name=""/>
        <dsp:cNvSpPr/>
      </dsp:nvSpPr>
      <dsp:spPr>
        <a:xfrm rot="5400000">
          <a:off x="-152806" y="2857182"/>
          <a:ext cx="1018708" cy="71309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45%</a:t>
          </a:r>
        </a:p>
      </dsp:txBody>
      <dsp:txXfrm rot="-5400000">
        <a:off x="1" y="3060924"/>
        <a:ext cx="713095" cy="305613"/>
      </dsp:txXfrm>
    </dsp:sp>
    <dsp:sp modelId="{A3284DF5-C2A4-4426-84F8-E58093051C31}">
      <dsp:nvSpPr>
        <dsp:cNvPr id="0" name=""/>
        <dsp:cNvSpPr/>
      </dsp:nvSpPr>
      <dsp:spPr>
        <a:xfrm rot="5400000">
          <a:off x="5511867" y="-2094395"/>
          <a:ext cx="662160" cy="102597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Three equally weighted midterm exams</a:t>
          </a:r>
        </a:p>
      </dsp:txBody>
      <dsp:txXfrm rot="-5400000">
        <a:off x="713095" y="2736701"/>
        <a:ext cx="10227380" cy="597512"/>
      </dsp:txXfrm>
    </dsp:sp>
    <dsp:sp modelId="{DA4376E4-83D8-470B-80C1-56C62DB1AE10}">
      <dsp:nvSpPr>
        <dsp:cNvPr id="0" name=""/>
        <dsp:cNvSpPr/>
      </dsp:nvSpPr>
      <dsp:spPr>
        <a:xfrm rot="5400000">
          <a:off x="-152806" y="3757926"/>
          <a:ext cx="1018708" cy="71309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15%</a:t>
          </a:r>
        </a:p>
      </dsp:txBody>
      <dsp:txXfrm rot="-5400000">
        <a:off x="1" y="3961668"/>
        <a:ext cx="713095" cy="305613"/>
      </dsp:txXfrm>
    </dsp:sp>
    <dsp:sp modelId="{DF52BF16-E779-43E4-9F6F-5D21EFEE09DE}">
      <dsp:nvSpPr>
        <dsp:cNvPr id="0" name=""/>
        <dsp:cNvSpPr/>
      </dsp:nvSpPr>
      <dsp:spPr>
        <a:xfrm rot="5400000">
          <a:off x="5511867" y="-1193652"/>
          <a:ext cx="662160" cy="102597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Final exam</a:t>
          </a:r>
        </a:p>
      </dsp:txBody>
      <dsp:txXfrm rot="-5400000">
        <a:off x="713095" y="3637444"/>
        <a:ext cx="10227380" cy="597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7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1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terbein.edu/ods" TargetMode="External"/><Relationship Id="rId2" Type="http://schemas.openxmlformats.org/officeDocument/2006/relationships/hyperlink" Target="mailto:DisabilityServices@otterbein.edu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Algorithm Design and Analysis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For more information, visit the webpage: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http://faculty.otterbein.edu/wittman1/comp4500</a:t>
            </a:r>
            <a:endParaRPr lang="en-US" sz="2400" dirty="0"/>
          </a:p>
          <a:p>
            <a:endParaRPr lang="en-US" dirty="0"/>
          </a:p>
          <a:p>
            <a:r>
              <a:rPr lang="en-US" dirty="0"/>
              <a:t>The webpage will contain:</a:t>
            </a:r>
          </a:p>
          <a:p>
            <a:pPr lvl="1"/>
            <a:r>
              <a:rPr lang="en-US" dirty="0"/>
              <a:t>The most current schedule</a:t>
            </a:r>
          </a:p>
          <a:p>
            <a:pPr lvl="1"/>
            <a:r>
              <a:rPr lang="en-US" dirty="0"/>
              <a:t>Notes available for download</a:t>
            </a:r>
          </a:p>
          <a:p>
            <a:pPr lvl="1"/>
            <a:r>
              <a:rPr lang="en-US" dirty="0"/>
              <a:t>Reminders about exams and homework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Detailed policies and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homework assignments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32% of your grade will be seven equally weighted homework assignments</a:t>
            </a:r>
          </a:p>
          <a:p>
            <a:r>
              <a:rPr lang="en-US" dirty="0"/>
              <a:t>Each will focus on a different set of topics from the course</a:t>
            </a:r>
          </a:p>
          <a:p>
            <a:r>
              <a:rPr lang="en-US" dirty="0"/>
              <a:t>All homework is to be done individually</a:t>
            </a:r>
          </a:p>
          <a:p>
            <a:r>
              <a:rPr lang="en-US" dirty="0"/>
              <a:t>I am available for assistance during office hours and through e-mail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in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assignments must be turned in by uploading them to Blackboard </a:t>
            </a:r>
            <a:r>
              <a:rPr lang="en-US" b="1" dirty="0"/>
              <a:t>before</a:t>
            </a:r>
            <a:r>
              <a:rPr lang="en-US" dirty="0"/>
              <a:t> the deadline</a:t>
            </a:r>
          </a:p>
          <a:p>
            <a:r>
              <a:rPr lang="en-US" dirty="0"/>
              <a:t>Late homework will not be accepted</a:t>
            </a:r>
          </a:p>
          <a:p>
            <a:r>
              <a:rPr lang="en-US" dirty="0"/>
              <a:t>Paper copies of homework will not be accepted</a:t>
            </a:r>
          </a:p>
          <a:p>
            <a:r>
              <a:rPr lang="en-US" dirty="0"/>
              <a:t>Each homework done in </a:t>
            </a:r>
            <a:r>
              <a:rPr lang="en-US" dirty="0" err="1"/>
              <a:t>LaTeX</a:t>
            </a:r>
            <a:r>
              <a:rPr lang="en-US" dirty="0"/>
              <a:t> will earn 0.75% extra credit toward the </a:t>
            </a:r>
            <a:r>
              <a:rPr lang="en-US" b="1" dirty="0"/>
              <a:t>final semester grade</a:t>
            </a:r>
          </a:p>
          <a:p>
            <a:r>
              <a:rPr lang="en-US" dirty="0"/>
              <a:t>Doing every homework in </a:t>
            </a:r>
            <a:r>
              <a:rPr lang="en-US" dirty="0" err="1"/>
              <a:t>LaTeX</a:t>
            </a:r>
            <a:r>
              <a:rPr lang="en-US" dirty="0"/>
              <a:t> will raise your final grade by 5.25% (about half a letter grade)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0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3% of your grade will be short summaries of the reading</a:t>
            </a:r>
          </a:p>
          <a:p>
            <a:r>
              <a:rPr lang="en-US" dirty="0"/>
              <a:t>Each student will give two to three of these summaries at any time during the semester, without any warning</a:t>
            </a:r>
          </a:p>
          <a:p>
            <a:r>
              <a:rPr lang="en-US" dirty="0"/>
              <a:t>Each summary should be </a:t>
            </a:r>
            <a:r>
              <a:rPr lang="en-US" b="1" dirty="0"/>
              <a:t>exactly</a:t>
            </a:r>
            <a:r>
              <a:rPr lang="en-US" dirty="0"/>
              <a:t> three sentences long</a:t>
            </a:r>
          </a:p>
          <a:p>
            <a:r>
              <a:rPr lang="en-US" dirty="0"/>
              <a:t>You should write this summary before class, while doing the reading</a:t>
            </a:r>
          </a:p>
        </p:txBody>
      </p:sp>
    </p:spTree>
    <p:extLst>
      <p:ext uri="{BB962C8B-B14F-4D97-AF65-F5344CB8AC3E}">
        <p14:creationId xmlns:p14="http://schemas.microsoft.com/office/powerpoint/2010/main" val="232654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 Quizzes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5% of your grade will be pop quizzes</a:t>
            </a:r>
          </a:p>
          <a:p>
            <a:r>
              <a:rPr lang="en-US" dirty="0"/>
              <a:t>These quizzes will be based on material covered in the previous one or two lectures</a:t>
            </a:r>
          </a:p>
          <a:p>
            <a:r>
              <a:rPr lang="en-US" dirty="0"/>
              <a:t>They will be graded leniently</a:t>
            </a:r>
          </a:p>
          <a:p>
            <a:r>
              <a:rPr lang="en-US" dirty="0"/>
              <a:t>They are useful for these reasons: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Informing me of your understanding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Feedback to you about your understanding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Easy points for you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Attendance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will be three equally weighted in-class exams totaling 45% of your final grade</a:t>
            </a:r>
          </a:p>
          <a:p>
            <a:pPr lvl="1"/>
            <a:r>
              <a:rPr lang="en-US" b="1" dirty="0"/>
              <a:t>Exam 1:</a:t>
            </a:r>
            <a:r>
              <a:rPr lang="en-US" dirty="0"/>
              <a:t>		2/05/2024</a:t>
            </a:r>
          </a:p>
          <a:p>
            <a:pPr lvl="1"/>
            <a:r>
              <a:rPr lang="en-US" b="1" dirty="0"/>
              <a:t>Exam 2:	</a:t>
            </a:r>
            <a:r>
              <a:rPr lang="en-US" dirty="0"/>
              <a:t>	2/28/2024</a:t>
            </a:r>
          </a:p>
          <a:p>
            <a:pPr lvl="1"/>
            <a:r>
              <a:rPr lang="en-US" b="1" dirty="0"/>
              <a:t>Exam 3:	</a:t>
            </a:r>
            <a:r>
              <a:rPr lang="en-US" dirty="0"/>
              <a:t>	4/01/2024</a:t>
            </a:r>
          </a:p>
          <a:p>
            <a:r>
              <a:rPr lang="en-US" dirty="0"/>
              <a:t>The final exam will be worth 15% of your grade</a:t>
            </a:r>
          </a:p>
          <a:p>
            <a:pPr lvl="1"/>
            <a:r>
              <a:rPr lang="en-US" b="1" dirty="0"/>
              <a:t>Final:</a:t>
            </a:r>
            <a:r>
              <a:rPr lang="en-US" dirty="0"/>
              <a:t>			8:00 – 10:00 a.m.</a:t>
            </a:r>
          </a:p>
          <a:p>
            <a:pPr marL="457200" lvl="1" indent="0">
              <a:buNone/>
            </a:pPr>
            <a:r>
              <a:rPr lang="en-US" dirty="0"/>
              <a:t>				4/24/2024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am I?</a:t>
            </a:r>
            <a:br>
              <a:rPr lang="en-US" dirty="0"/>
            </a:br>
            <a:r>
              <a:rPr lang="en-US" dirty="0"/>
              <a:t>(for those of you who don't know me already)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Dr. Barry </a:t>
            </a:r>
            <a:r>
              <a:rPr lang="en-US" dirty="0" err="1"/>
              <a:t>Wittman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 Dr. Barry Whitman</a:t>
            </a:r>
          </a:p>
          <a:p>
            <a:r>
              <a:rPr lang="en-US" dirty="0"/>
              <a:t>Education:</a:t>
            </a:r>
          </a:p>
          <a:p>
            <a:pPr lvl="1"/>
            <a:r>
              <a:rPr lang="en-US" dirty="0"/>
              <a:t>PhD and MS in Computer Science, Purdue University</a:t>
            </a:r>
          </a:p>
          <a:p>
            <a:pPr lvl="1"/>
            <a:r>
              <a:rPr lang="en-US" dirty="0"/>
              <a:t>BS in Computer Science, Morehouse College</a:t>
            </a:r>
          </a:p>
          <a:p>
            <a:r>
              <a:rPr lang="en-US" dirty="0"/>
              <a:t>Hobbies:</a:t>
            </a:r>
          </a:p>
          <a:p>
            <a:pPr lvl="1"/>
            <a:r>
              <a:rPr lang="en-US" dirty="0"/>
              <a:t>Reading, writing</a:t>
            </a:r>
          </a:p>
          <a:p>
            <a:pPr lvl="1"/>
            <a:r>
              <a:rPr lang="en-US" dirty="0"/>
              <a:t>Enjoying ethnic cuisine</a:t>
            </a:r>
          </a:p>
          <a:p>
            <a:pPr lvl="1"/>
            <a:r>
              <a:rPr lang="en-US" dirty="0" err="1"/>
              <a:t>DJing</a:t>
            </a:r>
            <a:endParaRPr lang="en-US" dirty="0"/>
          </a:p>
          <a:p>
            <a:pPr lvl="1"/>
            <a:r>
              <a:rPr lang="en-US" dirty="0" err="1"/>
              <a:t>Lockpicking</a:t>
            </a:r>
            <a:endParaRPr lang="en-US" dirty="0"/>
          </a:p>
          <a:p>
            <a:pPr lvl="1"/>
            <a:r>
              <a:rPr lang="en-US" dirty="0"/>
              <a:t>Stand-up comedy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Schedule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schedule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266033"/>
              </p:ext>
            </p:extLst>
          </p:nvPr>
        </p:nvGraphicFramePr>
        <p:xfrm>
          <a:off x="0" y="1408180"/>
          <a:ext cx="12192000" cy="5449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801">
                  <a:extLst>
                    <a:ext uri="{9D8B030D-6E8A-4147-A177-3AD203B41FA5}">
                      <a16:colId xmlns:a16="http://schemas.microsoft.com/office/drawing/2014/main" val="3008847727"/>
                    </a:ext>
                  </a:extLst>
                </a:gridCol>
                <a:gridCol w="1854160">
                  <a:extLst>
                    <a:ext uri="{9D8B030D-6E8A-4147-A177-3AD203B41FA5}">
                      <a16:colId xmlns:a16="http://schemas.microsoft.com/office/drawing/2014/main" val="4233324421"/>
                    </a:ext>
                  </a:extLst>
                </a:gridCol>
                <a:gridCol w="4808854">
                  <a:extLst>
                    <a:ext uri="{9D8B030D-6E8A-4147-A177-3AD203B41FA5}">
                      <a16:colId xmlns:a16="http://schemas.microsoft.com/office/drawing/2014/main" val="3491300296"/>
                    </a:ext>
                  </a:extLst>
                </a:gridCol>
                <a:gridCol w="2098192">
                  <a:extLst>
                    <a:ext uri="{9D8B030D-6E8A-4147-A177-3AD203B41FA5}">
                      <a16:colId xmlns:a16="http://schemas.microsoft.com/office/drawing/2014/main" val="2591162242"/>
                    </a:ext>
                  </a:extLst>
                </a:gridCol>
                <a:gridCol w="2541993">
                  <a:extLst>
                    <a:ext uri="{9D8B030D-6E8A-4147-A177-3AD203B41FA5}">
                      <a16:colId xmlns:a16="http://schemas.microsoft.com/office/drawing/2014/main" val="1616066425"/>
                    </a:ext>
                  </a:extLst>
                </a:gridCol>
              </a:tblGrid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Starting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Topics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Chapters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7648350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01/08/24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Introduction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and 2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5941500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01/15/24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Algorithm Analysis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MLK Day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0774181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01/22/24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Graphs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1356058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01/29/24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Greedy Algorithms I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1149071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02/05/24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Greedy Algorithms II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 1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0137869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02/12/24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Divide and Conquer I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681022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02/19/24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Divide and Conquer II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 and notes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3288953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02/26/24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Dynamic Programming I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 2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81327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03/04/24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Spring Break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395667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03/11/24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Dynamic Programming II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0951631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03/18/24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Network Flow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0594080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03/25/24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NP-completeness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Good Friday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9314775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04/01/24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More NP-completeness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Exam 3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0576383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04/08/24</a:t>
                      </a:r>
                      <a:endParaRPr lang="en-US" sz="16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Approximation Algorithms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6306247"/>
                  </a:ext>
                </a:extLst>
              </a:tr>
              <a:tr h="3406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04/15/24</a:t>
                      </a:r>
                      <a:endParaRPr lang="en-US" sz="1600" b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Review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  and notes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9385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73523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breakdown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35777"/>
              </p:ext>
            </p:extLst>
          </p:nvPr>
        </p:nvGraphicFramePr>
        <p:xfrm>
          <a:off x="609600" y="1774827"/>
          <a:ext cx="10972800" cy="4625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scale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00862"/>
              </p:ext>
            </p:extLst>
          </p:nvPr>
        </p:nvGraphicFramePr>
        <p:xfrm>
          <a:off x="1143000" y="2286000"/>
          <a:ext cx="9982200" cy="3886200"/>
        </p:xfrm>
        <a:graphic>
          <a:graphicData uri="http://schemas.openxmlformats.org/drawingml/2006/table">
            <a:tbl>
              <a:tblPr bandCol="1">
                <a:effectLst/>
                <a:tableStyleId>{284E427A-3D55-4303-BF80-6455036E1DE7}</a:tableStyleId>
              </a:tblPr>
              <a:tblGrid>
                <a:gridCol w="1165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5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1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A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93-100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B-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80-82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D+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67-69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A-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90-92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C+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77-79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D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60-66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B+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87-89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C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73-76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F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60-62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B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83-86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C-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70-72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rnd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L w="6350" cap="rnd" cmpd="sng" algn="ctr">
                      <a:noFill/>
                      <a:prstDash val="solid"/>
                    </a:lnL>
                    <a:lnR w="6350" cap="rnd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Don't cheat</a:t>
            </a:r>
          </a:p>
          <a:p>
            <a:r>
              <a:rPr lang="en-US" b="1" dirty="0"/>
              <a:t>First offense: </a:t>
            </a:r>
          </a:p>
          <a:p>
            <a:pPr lvl="1"/>
            <a:r>
              <a:rPr lang="en-US" dirty="0"/>
              <a:t>I will try to give you a zero for the assignment, then lower your final letter grade for the course by one full grade</a:t>
            </a:r>
          </a:p>
          <a:p>
            <a:r>
              <a:rPr lang="en-US" b="1" dirty="0"/>
              <a:t>Second offense:</a:t>
            </a:r>
          </a:p>
          <a:p>
            <a:pPr lvl="1"/>
            <a:r>
              <a:rPr lang="en-US" dirty="0"/>
              <a:t>I will try to fail you for the course and try to kick you out of Otterbein</a:t>
            </a:r>
          </a:p>
          <a:p>
            <a:r>
              <a:rPr lang="en-US" dirty="0"/>
              <a:t>Refer to the syllabus for the school's policy</a:t>
            </a:r>
          </a:p>
          <a:p>
            <a:r>
              <a:rPr lang="en-US" dirty="0"/>
              <a:t>Ask me if you have questions or concerns</a:t>
            </a:r>
          </a:p>
        </p:txBody>
      </p:sp>
    </p:spTree>
    <p:extLst>
      <p:ext uri="{BB962C8B-B14F-4D97-AF65-F5344CB8AC3E}">
        <p14:creationId xmlns:p14="http://schemas.microsoft.com/office/powerpoint/2010/main" val="127687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Disability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University has a continuing commitment to providing access and reasonable accommodations for students with disabilities, including mental health diagnoses and chronic or temporary medical conditions</a:t>
            </a:r>
          </a:p>
          <a:p>
            <a:r>
              <a:rPr lang="en-US" dirty="0"/>
              <a:t>Students who may need accommodations or would like referrals to explore a potential diagnosis are urged to contact Disability Services (DS) as soon as possible</a:t>
            </a:r>
          </a:p>
          <a:p>
            <a:r>
              <a:rPr lang="en-US" dirty="0"/>
              <a:t>DS will facilitate accommodations and assist the instructor in minimizing barriers to provide an accessible educational experience</a:t>
            </a:r>
          </a:p>
          <a:p>
            <a:r>
              <a:rPr lang="en-US" dirty="0"/>
              <a:t>Please contact DS at </a:t>
            </a:r>
            <a:r>
              <a:rPr lang="en-US" u="sng" dirty="0">
                <a:hlinkClick r:id="rId2"/>
              </a:rPr>
              <a:t>DisabilityServices@otterbein.edu</a:t>
            </a:r>
            <a:endParaRPr lang="en-US" dirty="0"/>
          </a:p>
          <a:p>
            <a:r>
              <a:rPr lang="en-US" dirty="0"/>
              <a:t>More info can also be found at </a:t>
            </a:r>
            <a:r>
              <a:rPr lang="en-US" u="sng" dirty="0">
                <a:hlinkClick r:id="rId3"/>
              </a:rPr>
              <a:t>http://www.otterbein.edu/ods</a:t>
            </a:r>
            <a:endParaRPr lang="en-US" u="sng" dirty="0"/>
          </a:p>
          <a:p>
            <a:r>
              <a:rPr lang="en-US" dirty="0"/>
              <a:t>Your instructor is happy to discuss accommodations privately with you as well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686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warmup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Consider three boxes A, B, and C</a:t>
            </a:r>
          </a:p>
          <a:p>
            <a:r>
              <a:rPr lang="en-US" dirty="0"/>
              <a:t>One contains gold, but the other two are empty</a:t>
            </a:r>
          </a:p>
          <a:p>
            <a:r>
              <a:rPr lang="en-US" dirty="0"/>
              <a:t>Each box has a message printed on it</a:t>
            </a:r>
          </a:p>
          <a:p>
            <a:r>
              <a:rPr lang="en-US" dirty="0"/>
              <a:t>Two of the messages are lies, and one is telling the truth</a:t>
            </a:r>
          </a:p>
          <a:p>
            <a:r>
              <a:rPr lang="en-US" dirty="0"/>
              <a:t>Which box has the gold?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3600" y="4114800"/>
            <a:ext cx="2362200" cy="1524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gold is not here.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114800"/>
            <a:ext cx="23622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gold is not here.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4114800"/>
            <a:ext cx="2362200" cy="1524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gold is in Box B.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57150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1200" y="57150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86800" y="57150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Theta of Code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81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Big Theta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Let's look at a number of loop based samples of Java and estimate their Big Theta bounds</a:t>
                </a:r>
              </a:p>
              <a:p>
                <a:r>
                  <a:rPr lang="en-US" dirty="0"/>
                  <a:t>We might need the following useful relationships</a:t>
                </a:r>
              </a:p>
              <a:p>
                <a:r>
                  <a:rPr lang="en-US" dirty="0"/>
                  <a:t>Arithmetic series: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Geometric series: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and the bound depends on </a:t>
                </a:r>
                <a:r>
                  <a:rPr lang="en-US" i="1" dirty="0"/>
                  <a:t>r</a:t>
                </a:r>
              </a:p>
              <a:p>
                <a:r>
                  <a:rPr lang="en-US" dirty="0"/>
                  <a:t>Harmonic series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: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26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reach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E-mail:</a:t>
            </a:r>
            <a:r>
              <a:rPr lang="en-US" dirty="0"/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wittman1@otterbein.edu</a:t>
            </a:r>
          </a:p>
          <a:p>
            <a:r>
              <a:rPr lang="en-US" b="1" dirty="0"/>
              <a:t>Office:	</a:t>
            </a:r>
            <a:r>
              <a:rPr lang="en-US" dirty="0"/>
              <a:t>	Point 105</a:t>
            </a:r>
          </a:p>
          <a:p>
            <a:r>
              <a:rPr lang="en-US" b="1" dirty="0"/>
              <a:t>Phone:	</a:t>
            </a:r>
            <a:r>
              <a:rPr lang="en-US" dirty="0"/>
              <a:t>	(614) 823-2944</a:t>
            </a:r>
          </a:p>
          <a:p>
            <a:r>
              <a:rPr lang="en-US" b="1" dirty="0"/>
              <a:t>Office hours:	MWF</a:t>
            </a:r>
            <a:r>
              <a:rPr lang="en-US" dirty="0"/>
              <a:t>	10:15 – 11:15 a.m.,</a:t>
            </a:r>
          </a:p>
          <a:p>
            <a:pPr marL="118872" indent="0">
              <a:buNone/>
            </a:pPr>
            <a:r>
              <a:rPr lang="en-US" b="1" dirty="0"/>
              <a:t>			MWF	</a:t>
            </a:r>
            <a:r>
              <a:rPr lang="en-US" dirty="0"/>
              <a:t>2:00 – 4:00 p.m.,</a:t>
            </a:r>
          </a:p>
          <a:p>
            <a:pPr marL="118872" indent="0">
              <a:buNone/>
            </a:pPr>
            <a:r>
              <a:rPr lang="en-US" b="1" dirty="0"/>
              <a:t>			TR	</a:t>
            </a:r>
            <a:r>
              <a:rPr lang="en-US" dirty="0"/>
              <a:t>10:00 – 11:15 a.m.,</a:t>
            </a:r>
          </a:p>
          <a:p>
            <a:pPr marL="118872" indent="0">
              <a:buNone/>
            </a:pPr>
            <a:r>
              <a:rPr lang="en-US" b="1" dirty="0"/>
              <a:t>			T</a:t>
            </a:r>
            <a:r>
              <a:rPr lang="en-US" dirty="0"/>
              <a:t>	2:00 – 4:00 p.m.,</a:t>
            </a:r>
          </a:p>
          <a:p>
            <a:pPr marL="118872" indent="0">
              <a:buNone/>
            </a:pPr>
            <a:r>
              <a:rPr lang="en-US" b="1" dirty="0"/>
              <a:t>			R</a:t>
            </a:r>
            <a:r>
              <a:rPr lang="en-US" dirty="0"/>
              <a:t>	2:00 – 5:00 p.m.,</a:t>
            </a:r>
          </a:p>
          <a:p>
            <a:pPr marL="118872" indent="0">
              <a:buNone/>
            </a:pPr>
            <a:r>
              <a:rPr lang="en-US" dirty="0"/>
              <a:t>			and by appointment</a:t>
            </a:r>
          </a:p>
          <a:p>
            <a:r>
              <a:rPr lang="en-US" b="1" dirty="0"/>
              <a:t>Website: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http://faculty.otterbein.edu/wittman1/</a:t>
            </a:r>
            <a:r>
              <a:rPr lang="en-US" b="1" dirty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68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 too easy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the length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double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average(</a:t>
            </a:r>
            <a:r>
              <a:rPr lang="en-US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values) {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 = 0.0;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values.length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sum += values[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 /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values.length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2839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tougher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the length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people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meeting(Person[] people) {</a:t>
            </a:r>
          </a:p>
          <a:p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people.length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 j &lt;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people.length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++j)</a:t>
            </a:r>
          </a:p>
          <a:p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people[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shakeHands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(people[j]);</a:t>
            </a:r>
          </a:p>
          <a:p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88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your step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powers(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n) {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2;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61020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watching your step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+=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58393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on steps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2)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1; j &lt; n; j *= 3)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"#"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22412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on steps on steps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1;</a:t>
            </a:r>
          </a:p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counter; ++j)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"$"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counter *= 2;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2115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it 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1;</a:t>
            </a:r>
          </a:p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n/counter; ++j)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"$"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counter *= 2;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8990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your roots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++j)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56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techniques (review COMP 2230)</a:t>
            </a:r>
          </a:p>
          <a:p>
            <a:r>
              <a:rPr lang="en-US" dirty="0"/>
              <a:t>Asymptotic orders of growth</a:t>
            </a:r>
          </a:p>
          <a:p>
            <a:r>
              <a:rPr lang="en-US" dirty="0"/>
              <a:t>Properties of </a:t>
            </a:r>
            <a:r>
              <a:rPr lang="en-US"/>
              <a:t>asymptotic bounds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What's the purpose of this class?</a:t>
            </a:r>
          </a:p>
          <a:p>
            <a:r>
              <a:rPr lang="en-US" dirty="0"/>
              <a:t>What do you want to get out of it?</a:t>
            </a:r>
          </a:p>
          <a:p>
            <a:r>
              <a:rPr lang="en-US" dirty="0"/>
              <a:t>Do you want to be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Read 2.1 and 2.2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Jon Kleinberg and </a:t>
            </a:r>
            <a:r>
              <a:rPr lang="en-US" dirty="0" err="1"/>
              <a:t>Éva</a:t>
            </a:r>
            <a:r>
              <a:rPr lang="en-US" dirty="0"/>
              <a:t> </a:t>
            </a:r>
            <a:r>
              <a:rPr lang="en-US" dirty="0" err="1"/>
              <a:t>Tardos</a:t>
            </a:r>
            <a:endParaRPr lang="en-US" dirty="0"/>
          </a:p>
          <a:p>
            <a:r>
              <a:rPr lang="en-US" b="1" i="1" dirty="0"/>
              <a:t>Algorithm Design</a:t>
            </a:r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Edition, 2005, Pearson</a:t>
            </a:r>
          </a:p>
          <a:p>
            <a:r>
              <a:rPr lang="en-US" dirty="0"/>
              <a:t>ISBN-10: 0321295358</a:t>
            </a:r>
          </a:p>
          <a:p>
            <a:r>
              <a:rPr lang="en-US" dirty="0"/>
              <a:t>ISBN-13: 978-0321295354</a:t>
            </a:r>
          </a:p>
        </p:txBody>
      </p:sp>
      <p:pic>
        <p:nvPicPr>
          <p:cNvPr id="5" name="Picture 4" descr="https://images-na.ssl-images-amazon.com/images/I/51BHNytrZCL._SX435_BO1,204,203,200_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581401"/>
            <a:ext cx="2157242" cy="2472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You have to read the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You are expected to read the material before class</a:t>
            </a:r>
          </a:p>
          <a:p>
            <a:r>
              <a:rPr lang="en-US" dirty="0">
                <a:solidFill>
                  <a:schemeClr val="bg1"/>
                </a:solidFill>
              </a:rPr>
              <a:t>If you're not prepared, you will be asked to leave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You will forfeit the opportunity to take quizzes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Much more importantly, you will forfeit the education you have paid around </a:t>
            </a:r>
            <a:r>
              <a:rPr lang="en-US" b="1" dirty="0">
                <a:solidFill>
                  <a:schemeClr val="bg1"/>
                </a:solidFill>
              </a:rPr>
              <a:t>$100 per class meeting</a:t>
            </a:r>
            <a:r>
              <a:rPr lang="en-US" dirty="0">
                <a:solidFill>
                  <a:schemeClr val="bg1"/>
                </a:solidFill>
              </a:rPr>
              <a:t> to get</a:t>
            </a:r>
          </a:p>
        </p:txBody>
      </p:sp>
    </p:spTree>
    <p:extLst>
      <p:ext uri="{BB962C8B-B14F-4D97-AF65-F5344CB8AC3E}">
        <p14:creationId xmlns:p14="http://schemas.microsoft.com/office/powerpoint/2010/main" val="73540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mostly a math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analysis and design of algorithms can happen independent of a computer</a:t>
            </a:r>
          </a:p>
          <a:p>
            <a:r>
              <a:rPr lang="en-US" dirty="0"/>
              <a:t>Will you use the stuff in this class on a daily basis as a programmer?</a:t>
            </a:r>
          </a:p>
          <a:p>
            <a:pPr lvl="1"/>
            <a:r>
              <a:rPr lang="en-US" dirty="0"/>
              <a:t>No …</a:t>
            </a:r>
          </a:p>
          <a:p>
            <a:r>
              <a:rPr lang="en-US" dirty="0"/>
              <a:t>But the stuff we talk about will be essential for interviews at Google, Amazon, etc.</a:t>
            </a:r>
          </a:p>
          <a:p>
            <a:r>
              <a:rPr lang="en-US" dirty="0"/>
              <a:t>If you want to go to grad school, you'll need to know this stuff</a:t>
            </a:r>
          </a:p>
          <a:p>
            <a:r>
              <a:rPr lang="en-US" dirty="0"/>
              <a:t>Maybe, just maybe, you'll get better at solving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Algorithm analysis (Big Oh, Big Theta, and Big Omega)</a:t>
            </a:r>
          </a:p>
          <a:p>
            <a:r>
              <a:rPr lang="en-US" dirty="0"/>
              <a:t>Graph algorithms</a:t>
            </a:r>
          </a:p>
          <a:p>
            <a:r>
              <a:rPr lang="en-US" dirty="0"/>
              <a:t>Greedy algorithms</a:t>
            </a:r>
          </a:p>
          <a:p>
            <a:r>
              <a:rPr lang="en-US" dirty="0"/>
              <a:t>Divide and conquer</a:t>
            </a:r>
          </a:p>
          <a:p>
            <a:r>
              <a:rPr lang="en-US" dirty="0"/>
              <a:t>Dynamic programming</a:t>
            </a:r>
          </a:p>
          <a:p>
            <a:r>
              <a:rPr lang="en-US" dirty="0"/>
              <a:t>Network flow</a:t>
            </a:r>
          </a:p>
          <a:p>
            <a:r>
              <a:rPr lang="en-US" dirty="0"/>
              <a:t>NP-completeness</a:t>
            </a:r>
          </a:p>
          <a:p>
            <a:r>
              <a:rPr lang="en-US" dirty="0"/>
              <a:t>Approximation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5445</TotalTime>
  <Words>1699</Words>
  <Application>Microsoft Office PowerPoint</Application>
  <PresentationFormat>Widescreen</PresentationFormat>
  <Paragraphs>311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</vt:lpstr>
      <vt:lpstr>Calibri</vt:lpstr>
      <vt:lpstr>Cambria Math</vt:lpstr>
      <vt:lpstr>Corbel</vt:lpstr>
      <vt:lpstr>Courier New</vt:lpstr>
      <vt:lpstr>Times New Roman</vt:lpstr>
      <vt:lpstr>Wingdings</vt:lpstr>
      <vt:lpstr>Wingdings 2</vt:lpstr>
      <vt:lpstr>Wingdings 3</vt:lpstr>
      <vt:lpstr>Module</vt:lpstr>
      <vt:lpstr>COMP 4500</vt:lpstr>
      <vt:lpstr>Who am I? (for those of you who don't know me already)</vt:lpstr>
      <vt:lpstr>How can you reach me?</vt:lpstr>
      <vt:lpstr>Why are we here?</vt:lpstr>
      <vt:lpstr>Course Overview</vt:lpstr>
      <vt:lpstr>Textbook</vt:lpstr>
      <vt:lpstr>You have to read the book</vt:lpstr>
      <vt:lpstr>This is a mostly a math class</vt:lpstr>
      <vt:lpstr>Topics to be covered</vt:lpstr>
      <vt:lpstr>More information</vt:lpstr>
      <vt:lpstr>Homework</vt:lpstr>
      <vt:lpstr>Seven homework assignments</vt:lpstr>
      <vt:lpstr>Turning in homework</vt:lpstr>
      <vt:lpstr>Three-Sentence Summaries</vt:lpstr>
      <vt:lpstr>Three-sentence summaries</vt:lpstr>
      <vt:lpstr>Quizzes</vt:lpstr>
      <vt:lpstr>Pop Quizzes</vt:lpstr>
      <vt:lpstr>Exams</vt:lpstr>
      <vt:lpstr>Exams</vt:lpstr>
      <vt:lpstr>Course Schedule</vt:lpstr>
      <vt:lpstr>Tentative schedule</vt:lpstr>
      <vt:lpstr>Policies</vt:lpstr>
      <vt:lpstr>Grading breakdown</vt:lpstr>
      <vt:lpstr>Grading scale</vt:lpstr>
      <vt:lpstr>Academic dishonesty</vt:lpstr>
      <vt:lpstr>Disability Services</vt:lpstr>
      <vt:lpstr>Logical warmup</vt:lpstr>
      <vt:lpstr>Big Theta of Code</vt:lpstr>
      <vt:lpstr>Practical Big Theta</vt:lpstr>
      <vt:lpstr>Far too easy</vt:lpstr>
      <vt:lpstr>A little tougher</vt:lpstr>
      <vt:lpstr>Watch your step</vt:lpstr>
      <vt:lpstr>Keep watching your step</vt:lpstr>
      <vt:lpstr>Steps on steps</vt:lpstr>
      <vt:lpstr>Steps on steps on steps</vt:lpstr>
      <vt:lpstr>Switch it up</vt:lpstr>
      <vt:lpstr>Back to your roots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205</cp:revision>
  <dcterms:created xsi:type="dcterms:W3CDTF">2009-08-24T20:26:10Z</dcterms:created>
  <dcterms:modified xsi:type="dcterms:W3CDTF">2024-01-07T19:51:51Z</dcterms:modified>
</cp:coreProperties>
</file>